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 /><Relationship Id="rId44" Type="http://schemas.openxmlformats.org/officeDocument/2006/relationships/tableStyles" Target="tableStyles.xml" /><Relationship Id="rId4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tzhalter für Überschrif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de-DE"/>
              <a:t>10/30/2013</a:t>
            </a:fld>
            <a:endParaRPr lang="de-DE"/>
          </a:p>
        </p:txBody>
      </p:sp>
      <p:sp>
        <p:nvSpPr>
          <p:cNvPr id="4" name="Platzhalter für Folienbi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Platzhalter für Notizen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de-DE"/>
              <a:t>1</a:t>
            </a:fld>
            <a:endParaRPr lang="de-DE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24402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3816276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72684907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49E59D-EB11-01B3-2803-37F3EC8DCA4B}" type="slidenum">
              <a:rPr lang="de-DE"/>
              <a:t/>
            </a:fld>
            <a:endParaRPr lang="de-DE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79617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4842247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7558533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777FE3-D171-87F7-E19D-3C8DA628ECA7}" type="slidenum">
              <a:rPr lang="de-DE"/>
              <a:t/>
            </a:fld>
            <a:endParaRPr lang="de-DE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276560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503887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5515588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05960C-AD44-EE28-70D3-78E204EC6F03}" type="slidenum">
              <a:rPr lang="de-DE"/>
              <a:t/>
            </a:fld>
            <a:endParaRPr lang="de-DE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144381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4438188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5231808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A30B6A-6732-974E-17A7-D9B505446ED0}" type="slidenum">
              <a:rPr lang="de-DE"/>
              <a:t/>
            </a:fld>
            <a:endParaRPr lang="de-DE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33439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1366012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794867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4256BB-BFCA-7ABA-3DE5-FAFA99431B86}" type="slidenum">
              <a:rPr lang="de-DE"/>
              <a:t/>
            </a:fld>
            <a:endParaRPr lang="de-DE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3966988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101193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939683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276532-3943-9663-6D35-00E5DC3BCEF6}" type="slidenum">
              <a:rPr lang="de-DE"/>
              <a:t/>
            </a:fld>
            <a:endParaRPr lang="de-DE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443675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9932419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3020944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F853A8-03A4-C52E-9F72-C82B3AA290BF}" type="slidenum">
              <a:rPr lang="de-DE"/>
              <a:t/>
            </a:fld>
            <a:endParaRPr lang="de-DE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97265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3832175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1298080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F2FDE1-96D9-0662-F145-DDCF63CF6967}" type="slidenum">
              <a:rPr lang="de-DE"/>
              <a:t/>
            </a:fld>
            <a:endParaRPr lang="de-DE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544561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646265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65379398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792F54-3898-99B7-6F46-77FF16529225}" type="slidenum">
              <a:rPr lang="de-DE"/>
              <a:t/>
            </a:fld>
            <a:endParaRPr lang="de-DE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09444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3412304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0797705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05C454-F45F-2FE5-4AAC-504A5C4DDFCB}" type="slidenum">
              <a:rPr lang="de-DE"/>
              <a:t/>
            </a:fld>
            <a:endParaRPr lang="de-DE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08508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8162097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18195676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0F3DF1-A11C-7DE1-F684-3B1020E91159}" type="slidenum">
              <a:rPr lang="de-DE"/>
              <a:t/>
            </a:fld>
            <a:endParaRPr lang="de-DE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526078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837061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2894391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9E54A9-4EBD-59FD-F536-B7057364BBDB}" type="slidenum">
              <a:rPr lang="de-DE"/>
              <a:t/>
            </a:fld>
            <a:endParaRPr lang="de-DE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87788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2513845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94013576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F0639-F60A-A5C8-B770-67161F1086CB}" type="slidenum">
              <a:rPr lang="de-DE"/>
              <a:t/>
            </a:fld>
            <a:endParaRPr lang="de-DE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255003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1137169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799012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4F83FD-3C49-4806-8413-80E8E3A98E68}" type="slidenum">
              <a:rPr lang="de-DE"/>
              <a:t/>
            </a:fld>
            <a:endParaRPr lang="de-DE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214852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5873731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3821832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66F3D8-C901-A6CB-EA46-D5B54BF419B6}" type="slidenum">
              <a:rPr lang="de-DE"/>
              <a:t/>
            </a:fld>
            <a:endParaRPr lang="de-DE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9364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4677802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45727722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4CDDF9-6F9E-3372-53B7-A34E9DFAF397}" type="slidenum">
              <a:rPr lang="de-DE"/>
              <a:t/>
            </a:fld>
            <a:endParaRPr lang="de-DE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28413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560424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6910571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31FE05-B3C4-2AE9-9BEC-445D48744F30}" type="slidenum">
              <a:rPr lang="de-DE"/>
              <a:t/>
            </a:fld>
            <a:endParaRPr lang="de-DE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49121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162431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1660487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898504-1E81-6B7D-33FA-F2E312A58764}" type="slidenum">
              <a:rPr lang="de-DE"/>
              <a:t/>
            </a:fld>
            <a:endParaRPr lang="de-DE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489491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936672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5732131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7754EF-BB20-F355-B773-C798EC529124}" type="slidenum">
              <a:rPr lang="de-DE"/>
              <a:t/>
            </a:fld>
            <a:endParaRPr lang="de-DE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1257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4402826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02359233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22D40B-74F1-7662-5B76-57B1EB565E6C}" type="slidenum">
              <a:rPr lang="de-DE"/>
              <a:t/>
            </a:fld>
            <a:endParaRPr lang="de-DE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35222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2396460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6854516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4DF288-9954-DC5F-CBBA-A4B3BFFFA6F7}" type="slidenum">
              <a:rPr lang="de-DE"/>
              <a:t/>
            </a:fld>
            <a:endParaRPr lang="de-DE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26512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2901697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424798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04058B-A320-7E8F-E4BE-C4915F5410CA}" type="slidenum">
              <a:rPr lang="de-DE"/>
              <a:t/>
            </a:fld>
            <a:endParaRPr lang="de-DE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29422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727538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7783036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D52879-F7A9-B84C-B581-CFA2DDECDC04}" type="slidenum">
              <a:rPr lang="de-DE"/>
              <a:t/>
            </a:fld>
            <a:endParaRPr lang="de-DE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4206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7257038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43695141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857BDC-4EFA-86DF-46BA-8ACF0A954F45}" type="slidenum">
              <a:rPr lang="de-DE"/>
              <a:t/>
            </a:fld>
            <a:endParaRPr lang="de-DE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476456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6838554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7241066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7EECBB-84AD-0CDB-A71C-B31DD789E05C}" type="slidenum">
              <a:rPr lang="de-DE"/>
              <a:t/>
            </a:fld>
            <a:endParaRPr lang="de-DE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6712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1137409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7818139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656D9F-CADB-A00A-2358-E5F6CA192779}" type="slidenum">
              <a:rPr lang="de-DE"/>
              <a:t/>
            </a:fld>
            <a:endParaRPr lang="de-DE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9482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31730772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3375847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46340A-ADB8-E697-353F-F2399E263C79}" type="slidenum">
              <a:rPr lang="de-DE"/>
              <a:t/>
            </a:fld>
            <a:endParaRPr lang="de-DE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573043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988090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37962727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A3C7F9-E124-7D84-47AE-DFE37475DE84}" type="slidenum">
              <a:rPr lang="de-DE"/>
              <a:t/>
            </a:fld>
            <a:endParaRPr lang="de-DE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9256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4593063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5290727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3A6D57-5A28-2281-10A6-D8B603CEF02C}" type="slidenum">
              <a:rPr lang="de-DE"/>
              <a:t/>
            </a:fld>
            <a:endParaRPr lang="de-DE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56291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9023214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7810819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672EB8-47A5-537E-11BC-34DED4EAAF90}" type="slidenum">
              <a:rPr lang="de-DE"/>
              <a:t/>
            </a:fld>
            <a:endParaRPr lang="de-DE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00281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121268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2820212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793811-050B-51F8-78BD-F0E57C71D98E}" type="slidenum">
              <a:rPr lang="de-DE"/>
              <a:t/>
            </a:fld>
            <a:endParaRPr lang="de-DE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86325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7417575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852742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C1B4EA-7F96-21C8-6ED6-4207BC191D04}" type="slidenum">
              <a:rPr lang="de-DE"/>
              <a:t/>
            </a:fld>
            <a:endParaRPr lang="de-DE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06000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3043965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89719086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E1C35-9C4B-5722-1255-6503310D450B}" type="slidenum">
              <a:rPr lang="de-DE"/>
              <a:t/>
            </a:fld>
            <a:endParaRPr lang="de-DE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11085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1207786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7908544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0C7EF5-E804-D625-555D-3ECE4D2C2B61}" type="slidenum">
              <a:rPr lang="de-DE"/>
              <a:t/>
            </a:fld>
            <a:endParaRPr lang="de-DE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42839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145304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6602067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264067-760F-EC4F-8788-197A60E90FD3}" type="slidenum">
              <a:rPr lang="de-DE"/>
              <a:t/>
            </a:fld>
            <a:endParaRPr lang="de-DE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312171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221661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80167041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FE0FB-3456-334D-7CED-18BDB9A3FDD2}" type="slidenum">
              <a:rPr lang="de-DE"/>
              <a:t/>
            </a:fld>
            <a:endParaRPr lang="de-DE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49886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721893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2811918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21062E-3143-975C-1CBA-3011402F8616}" type="slidenum">
              <a:rPr lang="de-DE"/>
              <a:t/>
            </a:fld>
            <a:endParaRPr lang="de-DE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Abschnitts-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Klicken Sie auf das Symbol, um ein Bild hinzuzufügen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-361038"/>
            <a:ext cx="10360425" cy="2387599"/>
          </a:xfrm>
        </p:spPr>
        <p:txBody>
          <a:bodyPr/>
          <a:lstStyle/>
          <a:p>
            <a:pPr>
              <a:defRPr/>
            </a:pPr>
            <a:r>
              <a:rPr lang="de-DE" sz="4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Everything Everywhere AI at Once</a:t>
            </a:r>
            <a:endParaRPr sz="4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30096" y="2165479"/>
            <a:ext cx="11979519" cy="1263519"/>
          </a:xfrm>
        </p:spPr>
        <p:txBody>
          <a:bodyPr/>
          <a:lstStyle/>
          <a:p>
            <a:pPr>
              <a:defRPr/>
            </a:pPr>
            <a:r>
              <a:rPr lang="de-DE" sz="2200" i="1"/>
              <a:t>A Topsy-Turvy and Contradictory Ride To And Fro </a:t>
            </a:r>
            <a:r>
              <a:rPr lang="de-DE" sz="2200" i="1"/>
              <a:t>AI and Down-to-Earth Software Engineering</a:t>
            </a:r>
            <a:endParaRPr sz="2200"/>
          </a:p>
          <a:p>
            <a:pPr>
              <a:defRPr/>
            </a:pPr>
            <a:endParaRPr lang="de-DE"/>
          </a:p>
        </p:txBody>
      </p:sp>
      <p:sp>
        <p:nvSpPr>
          <p:cNvPr id="1421638803" name=""/>
          <p:cNvSpPr txBox="1"/>
          <p:nvPr/>
        </p:nvSpPr>
        <p:spPr bwMode="auto">
          <a:xfrm flipH="0" flipV="0">
            <a:off x="2492751" y="3429000"/>
            <a:ext cx="623196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Ralph Debusmann</a:t>
            </a:r>
            <a:r>
              <a:rPr/>
              <a:t> (Migros-Genossenschafts-Bund, Zürich)</a:t>
            </a:r>
            <a:endParaRPr/>
          </a:p>
        </p:txBody>
      </p:sp>
      <p:sp>
        <p:nvSpPr>
          <p:cNvPr id="493893927" name=""/>
          <p:cNvSpPr txBox="1"/>
          <p:nvPr/>
        </p:nvSpPr>
        <p:spPr bwMode="auto">
          <a:xfrm flipH="0" flipV="0">
            <a:off x="282663" y="156147"/>
            <a:ext cx="5326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/>
              <a:t>Gert‘s Birthday Workshop, 9.-10.1.2025</a:t>
            </a:r>
            <a:endParaRPr i="1"/>
          </a:p>
        </p:txBody>
      </p:sp>
      <p:sp>
        <p:nvSpPr>
          <p:cNvPr id="951369480" name=""/>
          <p:cNvSpPr txBox="1"/>
          <p:nvPr/>
        </p:nvSpPr>
        <p:spPr bwMode="auto">
          <a:xfrm flipH="0" flipV="0">
            <a:off x="3304871" y="3919903"/>
            <a:ext cx="460844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i="1"/>
              <a:t>matthias.debusmann@gmail.com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48457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Constrain Word Order</a:t>
            </a:r>
            <a:endParaRPr sz="4800"/>
          </a:p>
        </p:txBody>
      </p:sp>
      <p:sp>
        <p:nvSpPr>
          <p:cNvPr id="164654739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We introduced a second dependency graph to state word order constraints, based on a linguistic theory from the 19th century (</a:t>
            </a:r>
            <a:r>
              <a:rPr i="1"/>
              <a:t>Topological Fields</a:t>
            </a:r>
            <a:r>
              <a:rPr/>
              <a:t>)</a:t>
            </a:r>
            <a:r>
              <a:rPr/>
              <a:t>: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endParaRPr/>
          </a:p>
          <a:p>
            <a:pPr marL="349964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490664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85737" y="2654507"/>
            <a:ext cx="5791199" cy="1914525"/>
          </a:xfrm>
          <a:prstGeom prst="rect">
            <a:avLst/>
          </a:prstGeom>
        </p:spPr>
      </p:pic>
      <p:pic>
        <p:nvPicPr>
          <p:cNvPr id="14735680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66687" y="4621966"/>
            <a:ext cx="5810249" cy="1676399"/>
          </a:xfrm>
          <a:prstGeom prst="rect">
            <a:avLst/>
          </a:prstGeom>
        </p:spPr>
      </p:pic>
      <p:sp>
        <p:nvSpPr>
          <p:cNvPr id="1165017887" name=""/>
          <p:cNvSpPr/>
          <p:nvPr/>
        </p:nvSpPr>
        <p:spPr bwMode="auto">
          <a:xfrm flipH="0" flipV="0">
            <a:off x="1203934" y="5269691"/>
            <a:ext cx="978407" cy="484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8746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3600"/>
              <a:t>From Topological to Extensible Dependency Grammar</a:t>
            </a:r>
            <a:endParaRPr sz="3600"/>
          </a:p>
        </p:txBody>
      </p:sp>
      <p:sp>
        <p:nvSpPr>
          <p:cNvPr id="24095222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 was lucky to get the opportunity to get a scholarship (</a:t>
            </a:r>
            <a:r>
              <a:rPr i="1"/>
              <a:t>European Graduate College</a:t>
            </a:r>
            <a:r>
              <a:rPr/>
              <a:t>) to continue our work on this idea in my PhD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 i="0"/>
              <a:t>Result: </a:t>
            </a:r>
            <a:r>
              <a:rPr i="1"/>
              <a:t>Extensible Dependency Grammar (XDG)</a:t>
            </a:r>
            <a:endParaRPr i="1"/>
          </a:p>
          <a:p>
            <a:pPr marL="349965" indent="-349965" algn="l">
              <a:buFont typeface="Arial"/>
              <a:buChar char="•"/>
              <a:defRPr/>
            </a:pPr>
            <a:endParaRPr i="1"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Supervisors: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 i="1"/>
              <a:t>Gert </a:t>
            </a:r>
            <a:r>
              <a:rPr/>
              <a:t>(Saarbrücken)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 i="1"/>
              <a:t>Mark Steedman</a:t>
            </a:r>
            <a:r>
              <a:rPr/>
              <a:t> (Edinburgh University)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...and, before they left Saarbrücken: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 i="1"/>
              <a:t>Denys Duchier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 i="1"/>
              <a:t>Joachim Niehren</a:t>
            </a:r>
            <a:endParaRPr i="1"/>
          </a:p>
          <a:p>
            <a:pPr marL="349964" lvl="0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Exotic topic for the PS Lab ;-)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24652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Extensible Dependency Grammar (XDG)</a:t>
            </a:r>
            <a:endParaRPr sz="4800"/>
          </a:p>
        </p:txBody>
      </p:sp>
      <p:sp>
        <p:nvSpPr>
          <p:cNvPr id="1152472396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XDG took TDG several steps further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Models </a:t>
            </a:r>
            <a:r>
              <a:rPr i="1"/>
              <a:t>arbitrary many dimensions of dependency multigraphs</a:t>
            </a:r>
            <a:r>
              <a:rPr/>
              <a:t> – not only syntactic structure, but also </a:t>
            </a:r>
            <a:r>
              <a:rPr i="1"/>
              <a:t>semantics</a:t>
            </a:r>
            <a:r>
              <a:rPr/>
              <a:t> (predicate-argument structure, scope), prosody and information structure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Here is an example... </a:t>
            </a:r>
            <a:endParaRPr/>
          </a:p>
          <a:p>
            <a:pPr lvl="0" algn="l"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8163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XDG Example Analysis</a:t>
            </a:r>
            <a:endParaRPr sz="4800"/>
          </a:p>
        </p:txBody>
      </p:sp>
      <p:pic>
        <p:nvPicPr>
          <p:cNvPr id="2035658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60995" y="1077776"/>
            <a:ext cx="3853952" cy="5332936"/>
          </a:xfrm>
          <a:prstGeom prst="rect">
            <a:avLst/>
          </a:prstGeom>
        </p:spPr>
      </p:pic>
      <p:sp>
        <p:nvSpPr>
          <p:cNvPr id="545334405" name=""/>
          <p:cNvSpPr/>
          <p:nvPr/>
        </p:nvSpPr>
        <p:spPr bwMode="auto">
          <a:xfrm flipH="0" flipV="0">
            <a:off x="10787008" y="1795696"/>
            <a:ext cx="978407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340767" name=""/>
          <p:cNvSpPr/>
          <p:nvPr/>
        </p:nvSpPr>
        <p:spPr bwMode="auto">
          <a:xfrm flipH="0" flipV="0">
            <a:off x="10787008" y="5355115"/>
            <a:ext cx="978406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849999" name=""/>
          <p:cNvSpPr txBox="1"/>
          <p:nvPr/>
        </p:nvSpPr>
        <p:spPr bwMode="auto">
          <a:xfrm flipH="0" flipV="0">
            <a:off x="10697569" y="860567"/>
            <a:ext cx="1255656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Predicate-</a:t>
            </a:r>
            <a:br>
              <a:rPr/>
            </a:br>
            <a:r>
              <a:rPr/>
              <a:t>Argument</a:t>
            </a:r>
            <a:endParaRPr/>
          </a:p>
          <a:p>
            <a:pPr algn="ctr">
              <a:defRPr/>
            </a:pPr>
            <a:r>
              <a:rPr/>
              <a:t>Structure</a:t>
            </a:r>
            <a:endParaRPr/>
          </a:p>
        </p:txBody>
      </p:sp>
      <p:sp>
        <p:nvSpPr>
          <p:cNvPr id="1108102497" name=""/>
          <p:cNvSpPr txBox="1"/>
          <p:nvPr/>
        </p:nvSpPr>
        <p:spPr bwMode="auto">
          <a:xfrm flipH="0" flipV="0">
            <a:off x="10583797" y="4440354"/>
            <a:ext cx="1483198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Quantifier</a:t>
            </a:r>
            <a:endParaRPr/>
          </a:p>
          <a:p>
            <a:pPr algn="ctr">
              <a:defRPr/>
            </a:pPr>
            <a:r>
              <a:rPr/>
              <a:t>Scope (ambiguity)</a:t>
            </a:r>
            <a:endParaRPr/>
          </a:p>
        </p:txBody>
      </p:sp>
      <p:sp>
        <p:nvSpPr>
          <p:cNvPr id="1266233096" name=""/>
          <p:cNvSpPr/>
          <p:nvPr/>
        </p:nvSpPr>
        <p:spPr bwMode="auto">
          <a:xfrm flipH="0" flipV="0">
            <a:off x="426582" y="5597431"/>
            <a:ext cx="978408" cy="484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13241" name=""/>
          <p:cNvSpPr/>
          <p:nvPr/>
        </p:nvSpPr>
        <p:spPr bwMode="auto">
          <a:xfrm flipH="0" flipV="0">
            <a:off x="426582" y="2379446"/>
            <a:ext cx="978408" cy="4846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35585692" name=""/>
          <p:cNvSpPr txBox="1"/>
          <p:nvPr/>
        </p:nvSpPr>
        <p:spPr bwMode="auto">
          <a:xfrm flipH="0" flipV="0">
            <a:off x="70575" y="1639888"/>
            <a:ext cx="169042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Syntactic</a:t>
            </a:r>
            <a:endParaRPr/>
          </a:p>
          <a:p>
            <a:pPr algn="ctr">
              <a:defRPr/>
            </a:pPr>
            <a:r>
              <a:rPr/>
              <a:t>Dependencies</a:t>
            </a:r>
            <a:endParaRPr/>
          </a:p>
        </p:txBody>
      </p:sp>
      <p:sp>
        <p:nvSpPr>
          <p:cNvPr id="265012730" name=""/>
          <p:cNvSpPr txBox="1"/>
          <p:nvPr/>
        </p:nvSpPr>
        <p:spPr bwMode="auto">
          <a:xfrm flipH="0" flipV="0">
            <a:off x="50415" y="4956990"/>
            <a:ext cx="171058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Topological</a:t>
            </a:r>
            <a:endParaRPr/>
          </a:p>
          <a:p>
            <a:pPr algn="ctr">
              <a:defRPr/>
            </a:pPr>
            <a:r>
              <a:rPr/>
              <a:t>Fields</a:t>
            </a:r>
            <a:endParaRPr/>
          </a:p>
        </p:txBody>
      </p:sp>
      <p:pic>
        <p:nvPicPr>
          <p:cNvPr id="3750044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674576" y="1317946"/>
            <a:ext cx="4909221" cy="5031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82904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Achievements Around XDG</a:t>
            </a:r>
            <a:endParaRPr sz="4800"/>
          </a:p>
        </p:txBody>
      </p:sp>
      <p:sp>
        <p:nvSpPr>
          <p:cNvPr id="95207277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349963" lvl="0" indent="-349965" algn="l">
              <a:buFont typeface="Arial"/>
              <a:buChar char="•"/>
              <a:defRPr/>
            </a:pPr>
            <a:r>
              <a:rPr/>
              <a:t>Implementation in Mozart-Oz (including a Principle Compiler, CLLS integration, XTAG integration etc.)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First steps towards statistical search and grammar generation (nowadays you would call that Neuro-Symbolic AI) (</a:t>
            </a:r>
            <a:r>
              <a:rPr i="1"/>
              <a:t>Dienes/Koller/Kuhlmann 2003, Korthals 2003, Bojar 2004, </a:t>
            </a:r>
            <a:r>
              <a:rPr i="1"/>
              <a:t>Narendranath 2004 - 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i="1"/>
              <a:t>SXDG“</a:t>
            </a:r>
            <a:r>
              <a:rPr/>
              <a:t>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NP-hardness proof (</a:t>
            </a:r>
            <a:r>
              <a:rPr i="1"/>
              <a:t>Debusmann/Kuhlmann 2007</a:t>
            </a:r>
            <a:r>
              <a:rPr/>
              <a:t>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Already used </a:t>
            </a:r>
            <a:r>
              <a:rPr i="1"/>
              <a:t>Gecode </a:t>
            </a:r>
            <a:r>
              <a:rPr/>
              <a:t>(</a:t>
            </a:r>
            <a:r>
              <a:rPr i="1"/>
              <a:t>Christian Schulte, Guido Tack 2006</a:t>
            </a:r>
            <a:r>
              <a:rPr/>
              <a:t>) for Constraint Solving instead of Mozart-Oz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28800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The Problem</a:t>
            </a:r>
            <a:r>
              <a:rPr sz="4800"/>
              <a:t>s</a:t>
            </a:r>
            <a:endParaRPr sz="4800"/>
          </a:p>
        </p:txBody>
      </p:sp>
      <p:sp>
        <p:nvSpPr>
          <p:cNvPr id="86108516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With XDG, you can not only parse natural language utterances (and get a semantic representation, e.g. in predicate logic)...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 but also generate natural language utterances from a semantic representation.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Was this already some kind of GenAI? Well...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...no. </a:t>
            </a:r>
            <a:r>
              <a:rPr/>
              <a:t>Scalability problems (at least two):</a:t>
            </a:r>
            <a:endParaRPr/>
          </a:p>
          <a:p>
            <a:pPr marL="705957" lvl="1" indent="-305908" algn="l">
              <a:buFont typeface="Arial"/>
              <a:buChar char="•"/>
              <a:defRPr/>
            </a:pPr>
            <a:r>
              <a:rPr/>
              <a:t>Problem 1: </a:t>
            </a:r>
            <a:r>
              <a:rPr/>
              <a:t>The underlying grammars needed to be handcrafted by linguists =&gt; </a:t>
            </a:r>
            <a:br>
              <a:rPr/>
            </a:br>
            <a:r>
              <a:rPr/>
              <a:t>Extremely time-intensive and expensive, actually unrealistic for large coverage</a:t>
            </a:r>
            <a:endParaRPr/>
          </a:p>
          <a:p>
            <a:pPr marL="705957" lvl="1" indent="-305908" algn="l">
              <a:buFont typeface="Arial"/>
              <a:buChar char="•"/>
              <a:defRPr/>
            </a:pPr>
            <a:r>
              <a:rPr/>
              <a:t>Problem 2: </a:t>
            </a:r>
            <a:r>
              <a:rPr/>
              <a:t>The constraint parser was too slow for longer utterances or entire text paragraphs (NP-hardness...) – at least several seconds per longer sentence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86950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sz="4000"/>
              <a:t>The Age of Large Language Models</a:t>
            </a:r>
            <a:endParaRPr sz="4000"/>
          </a:p>
        </p:txBody>
      </p:sp>
      <p:sp>
        <p:nvSpPr>
          <p:cNvPr id="42114942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So why could XDG still be relevant today, in the age of LLMs?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LLMs are cool – and did you know – </a:t>
            </a:r>
            <a:r>
              <a:rPr i="1"/>
              <a:t>Hans Uszkoreit‘s</a:t>
            </a:r>
            <a:r>
              <a:rPr/>
              <a:t> son Jakob co-authored the breakthrough paper behind the underlying </a:t>
            </a:r>
            <a:r>
              <a:rPr i="1"/>
              <a:t>Transformer</a:t>
            </a:r>
            <a:r>
              <a:rPr/>
              <a:t> models</a:t>
            </a:r>
            <a:r>
              <a:rPr/>
              <a:t>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But: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No </a:t>
            </a:r>
            <a:r>
              <a:rPr i="1"/>
              <a:t>reliable </a:t>
            </a:r>
            <a:r>
              <a:rPr/>
              <a:t>way to get from an utterance to a</a:t>
            </a:r>
            <a:br>
              <a:rPr/>
            </a:br>
            <a:r>
              <a:rPr/>
              <a:t>semantic representation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No </a:t>
            </a:r>
            <a:r>
              <a:rPr i="1"/>
              <a:t>reliable</a:t>
            </a:r>
            <a:r>
              <a:rPr/>
              <a:t> way to get from a semantic </a:t>
            </a:r>
            <a:br>
              <a:rPr/>
            </a:br>
            <a:r>
              <a:rPr/>
              <a:t>representation to an utterance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IMHO, </a:t>
            </a:r>
            <a:r>
              <a:rPr i="1"/>
              <a:t>LLMs are uncontrollable black boxes</a:t>
            </a:r>
            <a:r>
              <a:rPr/>
              <a:t>...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...capturing only one part of human intelligence:</a:t>
            </a:r>
            <a:br>
              <a:rPr/>
            </a:br>
            <a:r>
              <a:rPr i="1"/>
              <a:t>System 1</a:t>
            </a:r>
            <a:r>
              <a:rPr/>
              <a:t> (</a:t>
            </a:r>
            <a:r>
              <a:rPr i="1"/>
              <a:t>Kahnemann, 2002</a:t>
            </a:r>
            <a:r>
              <a:rPr/>
              <a:t>)</a:t>
            </a:r>
            <a:endParaRPr/>
          </a:p>
        </p:txBody>
      </p:sp>
      <p:pic>
        <p:nvPicPr>
          <p:cNvPr id="11743508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98072" y="3091721"/>
            <a:ext cx="4201967" cy="2438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99229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sz="4000"/>
              <a:t>XDG and the Rise of Neuro-Symbolic AI</a:t>
            </a:r>
            <a:endParaRPr sz="4000"/>
          </a:p>
        </p:txBody>
      </p:sp>
      <p:sp>
        <p:nvSpPr>
          <p:cNvPr id="147794580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 number of (IMHO) </a:t>
            </a:r>
            <a:r>
              <a:rPr i="1"/>
              <a:t>hacks</a:t>
            </a:r>
            <a:r>
              <a:rPr/>
              <a:t> are being applied to fix LLMs: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RAG (Retrieval Augmented Generation)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Agentic AI (modularization, a bit like microservices)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...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endParaRPr/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/>
              <a:t>But there is also research on blending symbolic AI with the new purely ML-based AI, e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.g. work by 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Subbarao Kambhampati, Evgeny Skvortsov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Times New Roman"/>
                <a:cs typeface="Times New Roman"/>
              </a:rPr>
              <a:t>...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Let‘s go back to XDG. With LLMs, we could 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mitigate its first scalability problem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We could use LLMs to create XDG grammars (semi-)automatically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approaches exist, e.g. for LFG, another grammar formalism: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Spencer/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Kongborrirak, 2024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56946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XDG and Quantum Computing</a:t>
            </a:r>
            <a:endParaRPr sz="4000"/>
          </a:p>
        </p:txBody>
      </p:sp>
      <p:sp>
        <p:nvSpPr>
          <p:cNvPr id="71936192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To </a:t>
            </a:r>
            <a:r>
              <a:rPr i="1"/>
              <a:t>mitigate the second scalability problem</a:t>
            </a:r>
            <a:r>
              <a:rPr/>
              <a:t> of XDG (performance), we could look at </a:t>
            </a:r>
            <a:r>
              <a:rPr i="1"/>
              <a:t>Quantum Computing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New Quantum and Quantum Annealing Computers are getting better and better error correction, e.g. Google‘s Willow – with breathtaking results at least on benchmarks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So – how about </a:t>
            </a:r>
            <a:r>
              <a:rPr i="1"/>
              <a:t>implementing the constraint solver on a Quantum Computer</a:t>
            </a:r>
            <a:r>
              <a:rPr/>
              <a:t>? First attempts in this direction are already being undertaken, e.g. (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Codognet</a:t>
            </a:r>
            <a:r>
              <a:rPr i="1"/>
              <a:t>, 2024</a:t>
            </a:r>
            <a:r>
              <a:rPr/>
              <a:t>)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96890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2" y="263551"/>
            <a:ext cx="11028973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2. Down-to-Earth Software Engineering</a:t>
            </a:r>
            <a:endParaRPr sz="4000"/>
          </a:p>
        </p:txBody>
      </p:sp>
      <p:pic>
        <p:nvPicPr>
          <p:cNvPr id="1700992341" name="Grafik 366"/>
          <p:cNvPicPr/>
          <p:nvPr/>
        </p:nvPicPr>
        <p:blipFill>
          <a:blip r:embed="rId3"/>
          <a:stretch/>
        </p:blipFill>
        <p:spPr bwMode="auto">
          <a:xfrm>
            <a:off x="2057400" y="1221120"/>
            <a:ext cx="7772400" cy="517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13385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2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de-DE" sz="4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Agenda</a:t>
            </a:r>
            <a:endParaRPr sz="4800"/>
          </a:p>
        </p:txBody>
      </p:sp>
      <p:sp>
        <p:nvSpPr>
          <p:cNvPr id="165850742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6"/>
            <a:ext cx="10010580" cy="5032921"/>
          </a:xfrm>
        </p:spPr>
        <p:txBody>
          <a:bodyPr/>
          <a:lstStyle/>
          <a:p>
            <a:pPr marL="349965" indent="-349965" algn="l">
              <a:buFont typeface="Arial"/>
              <a:buAutoNum type="arabicPeriod"/>
              <a:defRPr/>
            </a:pPr>
            <a:r>
              <a:rPr/>
              <a:t>How It All Began:</a:t>
            </a:r>
            <a:br>
              <a:rPr/>
            </a:br>
            <a:r>
              <a:rPr/>
              <a:t>My PhD thesis supervised by Gert – and why it could still matter</a:t>
            </a:r>
            <a:br>
              <a:rPr/>
            </a:b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  <a:p>
            <a:pPr marL="349965" indent="-349965" algn="l">
              <a:buFont typeface="Arial"/>
              <a:buAutoNum type="arabicPeriod"/>
              <a:defRPr/>
            </a:pPr>
            <a:r>
              <a:rPr/>
              <a:t>Down-to-Earth Software Engineering:</a:t>
            </a:r>
            <a:br>
              <a:rPr/>
            </a:br>
            <a:r>
              <a:rPr/>
              <a:t>From Scala to Data Streaming and Streaming Databases</a:t>
            </a:r>
            <a:br>
              <a:rPr/>
            </a:b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  <a:p>
            <a:pPr marL="349965" indent="-349965" algn="l">
              <a:buFont typeface="Arial"/>
              <a:buAutoNum type="arabicPeriod"/>
              <a:defRPr/>
            </a:pPr>
            <a:r>
              <a:rPr/>
              <a:t>Back to AI?</a:t>
            </a:r>
            <a:br>
              <a:rPr/>
            </a:br>
            <a:r>
              <a:rPr/>
              <a:t>A New Search Engine that puts Human Intelligence first</a:t>
            </a:r>
            <a:br>
              <a:rPr/>
            </a:b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</p:txBody>
      </p:sp>
      <p:pic>
        <p:nvPicPr>
          <p:cNvPr id="218565133" name="Grafik 233"/>
          <p:cNvPicPr/>
          <p:nvPr/>
        </p:nvPicPr>
        <p:blipFill>
          <a:blip r:embed="rId3"/>
          <a:stretch/>
        </p:blipFill>
        <p:spPr bwMode="auto">
          <a:xfrm flipH="0" flipV="0">
            <a:off x="10153649" y="936883"/>
            <a:ext cx="1662888" cy="1516493"/>
          </a:xfrm>
          <a:prstGeom prst="rect">
            <a:avLst/>
          </a:prstGeom>
          <a:ln w="0">
            <a:noFill/>
          </a:ln>
        </p:spPr>
      </p:pic>
      <p:pic>
        <p:nvPicPr>
          <p:cNvPr id="234207231" name="Grafik 366"/>
          <p:cNvPicPr/>
          <p:nvPr/>
        </p:nvPicPr>
        <p:blipFill>
          <a:blip r:embed="rId4"/>
          <a:stretch/>
        </p:blipFill>
        <p:spPr bwMode="auto">
          <a:xfrm flipH="0" flipV="0">
            <a:off x="10071221" y="2887994"/>
            <a:ext cx="1827744" cy="1233398"/>
          </a:xfrm>
          <a:prstGeom prst="rect">
            <a:avLst/>
          </a:prstGeom>
          <a:ln w="0">
            <a:noFill/>
          </a:ln>
        </p:spPr>
      </p:pic>
      <p:pic>
        <p:nvPicPr>
          <p:cNvPr id="1698838665" name="Grafik 358"/>
          <p:cNvPicPr/>
          <p:nvPr/>
        </p:nvPicPr>
        <p:blipFill>
          <a:blip r:embed="rId5"/>
          <a:stretch/>
        </p:blipFill>
        <p:spPr bwMode="auto">
          <a:xfrm flipH="0" flipV="0">
            <a:off x="10270917" y="4468213"/>
            <a:ext cx="1428354" cy="168640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02096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2. Down-to-Earth Software Engineering</a:t>
            </a:r>
            <a:endParaRPr sz="4000"/>
          </a:p>
        </p:txBody>
      </p:sp>
      <p:sp>
        <p:nvSpPr>
          <p:cNvPr id="152376282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2007, I had to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go down“ from Academia and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AI“ to down-to-earth software engineering – why?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Hard to find a permanent position in academia...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Not an abundance of 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AI jobs“ in the industry as well at that time (still AI winter)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So I went to SAP (2008-2019) and Bosch (2019-2022) to work on Software Logistics (Java), the new HANA database (C++), UI Translation tooling (Java, ABAP, JavaScript)</a:t>
            </a:r>
            <a:r>
              <a:rPr/>
              <a:t>, Cloud Architecture...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...and midway through this, I had a revelation...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10881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Scala</a:t>
            </a:r>
            <a:endParaRPr sz="4000"/>
          </a:p>
        </p:txBody>
      </p:sp>
      <p:sp>
        <p:nvSpPr>
          <p:cNvPr id="40069009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</a:t>
            </a:r>
            <a:r>
              <a:rPr/>
              <a:t>2014, I discovered the </a:t>
            </a:r>
            <a:r>
              <a:rPr i="1"/>
              <a:t>Scala </a:t>
            </a:r>
            <a:r>
              <a:rPr/>
              <a:t>programming language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Scala? Back in WS 2005/6, I had co-organized a seminar on “Advanced Functional Programming“ with 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Christian Lindig, Andreas Rossberg, Gert and Jan Schwinghammer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– where we mentioned Scala already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Scala was started in Jan 2004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by Martin Odersky, a colleague of Gert‘s...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94747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From Scala to Kafka</a:t>
            </a:r>
            <a:endParaRPr sz="4000"/>
          </a:p>
        </p:txBody>
      </p:sp>
      <p:sp>
        <p:nvSpPr>
          <p:cNvPr id="1554776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Especially two very popular Big Data analytics tools were written in Scala:</a:t>
            </a:r>
            <a:endParaRPr/>
          </a:p>
          <a:p>
            <a:pPr marL="705958" lvl="1" indent="-305908" algn="l">
              <a:buFont typeface="Arial"/>
              <a:buAutoNum type="arabicPeriod"/>
              <a:defRPr/>
            </a:pPr>
            <a:r>
              <a:rPr/>
              <a:t>Spark (now backed mainly by Databricks)</a:t>
            </a:r>
            <a:endParaRPr/>
          </a:p>
          <a:p>
            <a:pPr marL="705958" lvl="1" indent="-305908" algn="l">
              <a:buFont typeface="Arial"/>
              <a:buAutoNum type="arabicPeriod"/>
              <a:defRPr/>
            </a:pPr>
            <a:r>
              <a:rPr/>
              <a:t>Kafka (now backed mainly by Confluent)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liked Kafka especially, and fell into the rabbit hole </a:t>
            </a:r>
            <a:br>
              <a:rPr/>
            </a:b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</a:t>
            </a:r>
            <a:r>
              <a:rPr/>
              <a:t> </a:t>
            </a:r>
            <a:r>
              <a:rPr i="1"/>
              <a:t>data streaming world</a:t>
            </a:r>
            <a:r>
              <a:rPr/>
              <a:t>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...where I am still in, earning money for the family, presenting at and organizing conferences, writing a book...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Maybe, I wouldn‘t have got there if it was not for the connection with Gert and the inspirational environment at his PS-Lab :-)</a:t>
            </a:r>
            <a:endParaRPr/>
          </a:p>
        </p:txBody>
      </p:sp>
      <p:pic>
        <p:nvPicPr>
          <p:cNvPr id="17978685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224565" y="2493988"/>
            <a:ext cx="1685192" cy="1685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86910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What is Kafka</a:t>
            </a:r>
            <a:endParaRPr sz="4000"/>
          </a:p>
        </p:txBody>
      </p:sp>
      <p:sp>
        <p:nvSpPr>
          <p:cNvPr id="178221179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 i="1"/>
              <a:t>Data streaming platform</a:t>
            </a:r>
            <a:r>
              <a:rPr/>
              <a:t> to synchronize systems, databases, microservices etc. in (near-)real-time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Developed at LinkedIn (2009+)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Essentially a message queue with (possibly) infinite persistent storage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Backbone for virtually all bigger apps (LinkedIn, Uber, Netflix...), used a lot in banking, stock exchanges, retailers, postal services...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AI: Kafka used for RAG database updates and Agentic AI inter-communication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27513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Kafka Illustration</a:t>
            </a:r>
            <a:endParaRPr sz="4000"/>
          </a:p>
        </p:txBody>
      </p:sp>
      <p:sp>
        <p:nvSpPr>
          <p:cNvPr id="1185649783" name=""/>
          <p:cNvSpPr txBox="1"/>
          <p:nvPr/>
        </p:nvSpPr>
        <p:spPr bwMode="auto">
          <a:xfrm flipH="0" flipV="0">
            <a:off x="521218" y="2461586"/>
            <a:ext cx="2760174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/>
              <a:t>Source System</a:t>
            </a:r>
            <a:br>
              <a:rPr sz="2800"/>
            </a:br>
            <a:r>
              <a:rPr sz="2800"/>
              <a:t>(e.g. database)</a:t>
            </a:r>
            <a:endParaRPr sz="2800"/>
          </a:p>
        </p:txBody>
      </p:sp>
      <p:sp>
        <p:nvSpPr>
          <p:cNvPr id="502921926" name=""/>
          <p:cNvSpPr txBox="1"/>
          <p:nvPr/>
        </p:nvSpPr>
        <p:spPr bwMode="auto">
          <a:xfrm flipH="0" flipV="0">
            <a:off x="8283029" y="1951893"/>
            <a:ext cx="326840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1</a:t>
            </a:r>
            <a:endParaRPr sz="2800"/>
          </a:p>
        </p:txBody>
      </p:sp>
      <p:sp>
        <p:nvSpPr>
          <p:cNvPr id="1689704271" name=""/>
          <p:cNvSpPr txBox="1"/>
          <p:nvPr/>
        </p:nvSpPr>
        <p:spPr bwMode="auto">
          <a:xfrm flipH="0" flipV="0">
            <a:off x="8283029" y="2705946"/>
            <a:ext cx="326803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2</a:t>
            </a:r>
            <a:endParaRPr sz="2800"/>
          </a:p>
        </p:txBody>
      </p:sp>
      <p:sp>
        <p:nvSpPr>
          <p:cNvPr id="1281381568" name=""/>
          <p:cNvSpPr txBox="1"/>
          <p:nvPr/>
        </p:nvSpPr>
        <p:spPr bwMode="auto">
          <a:xfrm flipH="0" flipV="0">
            <a:off x="8283029" y="3429000"/>
            <a:ext cx="326911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3</a:t>
            </a:r>
            <a:endParaRPr sz="2800"/>
          </a:p>
        </p:txBody>
      </p:sp>
      <p:sp>
        <p:nvSpPr>
          <p:cNvPr id="1386217006" name=""/>
          <p:cNvSpPr txBox="1"/>
          <p:nvPr/>
        </p:nvSpPr>
        <p:spPr bwMode="auto">
          <a:xfrm flipH="0" flipV="0">
            <a:off x="9308798" y="3840658"/>
            <a:ext cx="786632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...</a:t>
            </a:r>
            <a:endParaRPr sz="2800"/>
          </a:p>
        </p:txBody>
      </p:sp>
      <p:pic>
        <p:nvPicPr>
          <p:cNvPr id="290741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70913" y="2370961"/>
            <a:ext cx="2071730" cy="1035865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3390576" y="2985720"/>
            <a:ext cx="1062403" cy="0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5283582" name=""/>
          <p:cNvCxnSpPr>
            <a:cxnSpLocks/>
          </p:cNvCxnSpPr>
          <p:nvPr/>
        </p:nvCxnSpPr>
        <p:spPr bwMode="auto">
          <a:xfrm flipH="0" flipV="1">
            <a:off x="6821773" y="2370961"/>
            <a:ext cx="1312488" cy="563245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9464914" name=""/>
          <p:cNvCxnSpPr>
            <a:cxnSpLocks/>
          </p:cNvCxnSpPr>
          <p:nvPr/>
        </p:nvCxnSpPr>
        <p:spPr bwMode="auto">
          <a:xfrm flipH="0" flipV="1">
            <a:off x="6821773" y="2985720"/>
            <a:ext cx="1312488" cy="0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8230871" name=""/>
          <p:cNvCxnSpPr>
            <a:cxnSpLocks/>
          </p:cNvCxnSpPr>
          <p:nvPr/>
        </p:nvCxnSpPr>
        <p:spPr bwMode="auto">
          <a:xfrm rot="0" flipH="0" flipV="0">
            <a:off x="6821773" y="2965205"/>
            <a:ext cx="1367937" cy="1449264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014314" name=""/>
          <p:cNvCxnSpPr>
            <a:cxnSpLocks/>
          </p:cNvCxnSpPr>
          <p:nvPr/>
        </p:nvCxnSpPr>
        <p:spPr bwMode="auto">
          <a:xfrm rot="0" flipH="0" flipV="0">
            <a:off x="6877223" y="3076461"/>
            <a:ext cx="1312488" cy="611798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725877" name=""/>
          <p:cNvSpPr txBox="1"/>
          <p:nvPr/>
        </p:nvSpPr>
        <p:spPr bwMode="auto">
          <a:xfrm flipH="0" flipV="0">
            <a:off x="8286661" y="4359178"/>
            <a:ext cx="327019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N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17237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Stream Processing</a:t>
            </a:r>
            <a:endParaRPr sz="4000"/>
          </a:p>
        </p:txBody>
      </p:sp>
      <p:sp>
        <p:nvSpPr>
          <p:cNvPr id="132636684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Even more interesting than data streaming itself is </a:t>
            </a:r>
            <a:r>
              <a:rPr i="1"/>
              <a:t>stream processing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Idea: </a:t>
            </a:r>
            <a:r>
              <a:rPr i="1"/>
              <a:t>Incremental processing of data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in motion“,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when it arrives“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In a database: </a:t>
            </a:r>
            <a:r>
              <a:rPr i="1"/>
              <a:t>Entire data sets</a:t>
            </a:r>
            <a:r>
              <a:rPr/>
              <a:t> have to be traversed for each operation (e.g. for doing a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Join“ operation)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Stream processing</a:t>
            </a:r>
            <a:r>
              <a:rPr/>
              <a:t>: Only the changes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deltas“) need to be processed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Especially important for large quantities of data</a:t>
            </a:r>
            <a:r>
              <a:rPr/>
              <a:t>, e.g. banking and retail (fraud detection etc.)</a:t>
            </a:r>
            <a:r>
              <a:rPr/>
              <a:t> and if there are real-time requirements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81423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Consistency</a:t>
            </a:r>
            <a:endParaRPr sz="4000"/>
          </a:p>
        </p:txBody>
      </p:sp>
      <p:sp>
        <p:nvSpPr>
          <p:cNvPr id="41828635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At the beginning of 2023, I discovered the next exciting topic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Classical stream processing (up to 2020) only provides very basic consistency guarantees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eventual consistency“)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That can easily lead to inconsistent data – and this approach is used a lot in banking and retail (!)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05290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Streaming Databases</a:t>
            </a:r>
            <a:endParaRPr sz="4000"/>
          </a:p>
        </p:txBody>
      </p:sp>
      <p:sp>
        <p:nvSpPr>
          <p:cNvPr id="91561175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Newer, less ad-hoc and more mathematically sound approaches based on Differential Dataflow (McSherry et al. 2013) and DBSP (Budiu et al. 2023)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Differential Dataflow was originally built for AI as well – as an engine for running Datalog (a Prolog subset)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Offer full consistency as in a database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=&gt; 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Streaming Databases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 lang="de-DE"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O‘Reilly book: (Dulay/Debusmann, 2024)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0" algn="l">
              <a:defRPr/>
            </a:pPr>
            <a:endParaRPr lang="de-DE"/>
          </a:p>
        </p:txBody>
      </p:sp>
      <p:pic>
        <p:nvPicPr>
          <p:cNvPr id="2744525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90288" y="4735688"/>
            <a:ext cx="1645867" cy="2047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98735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3. Back to AI?</a:t>
            </a:r>
            <a:endParaRPr sz="4000"/>
          </a:p>
        </p:txBody>
      </p:sp>
      <p:pic>
        <p:nvPicPr>
          <p:cNvPr id="2074876383" name="Grafik 358"/>
          <p:cNvPicPr/>
          <p:nvPr/>
        </p:nvPicPr>
        <p:blipFill>
          <a:blip r:embed="rId3"/>
          <a:stretch/>
        </p:blipFill>
        <p:spPr bwMode="auto">
          <a:xfrm flipH="0" flipV="0">
            <a:off x="4416742" y="1226050"/>
            <a:ext cx="3186814" cy="48369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81661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 sz="4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3. Back to AI?</a:t>
            </a:r>
            <a:endParaRPr sz="4000"/>
          </a:p>
        </p:txBody>
      </p:sp>
      <p:sp>
        <p:nvSpPr>
          <p:cNvPr id="7135402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Years before being the CTO of an AI startup in the BASF incubator (</a:t>
            </a:r>
            <a:r>
              <a:rPr i="1"/>
              <a:t>Forecasty.AI, 2022-2023</a:t>
            </a:r>
            <a:r>
              <a:rPr/>
              <a:t>), I discovered the topic of my heart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 was annoyedby the new AI hype already in 2016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so I thought: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about focusing on Human Intelligence (HI) again?“</a:t>
            </a:r>
            <a:endParaRPr sz="2400"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Started end of 2016 as in internal startup at SAP, gathered </a:t>
            </a:r>
            <a:r>
              <a:rPr/>
              <a:t>three seniors and four juniors to implement a prototype</a:t>
            </a:r>
            <a:endParaRPr/>
          </a:p>
          <a:p>
            <a:pPr lvl="0" algn="l"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This is how it works...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11950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4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1. How It All Began</a:t>
            </a:r>
            <a:endParaRPr sz="4800"/>
          </a:p>
        </p:txBody>
      </p:sp>
      <p:pic>
        <p:nvPicPr>
          <p:cNvPr id="630291050" name="Grafik 233"/>
          <p:cNvPicPr/>
          <p:nvPr/>
        </p:nvPicPr>
        <p:blipFill>
          <a:blip r:embed="rId3"/>
          <a:stretch/>
        </p:blipFill>
        <p:spPr bwMode="auto">
          <a:xfrm flipH="0" flipV="0">
            <a:off x="3028217" y="1139516"/>
            <a:ext cx="5454570" cy="49086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39805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1</a:t>
            </a:r>
            <a:endParaRPr sz="4000"/>
          </a:p>
        </p:txBody>
      </p:sp>
      <p:sp>
        <p:nvSpPr>
          <p:cNvPr id="84575980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Submit a search query/question just like in Google/ChatGPT...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1139568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25851" y="2095916"/>
            <a:ext cx="10455539" cy="4260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92963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2</a:t>
            </a:r>
            <a:endParaRPr sz="4000"/>
          </a:p>
        </p:txBody>
      </p:sp>
      <p:sp>
        <p:nvSpPr>
          <p:cNvPr id="110701404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We have a profile database of users where they tell us their skills using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hash tags“:...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4542990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571874" y="2381248"/>
            <a:ext cx="4891231" cy="4322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60006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3</a:t>
            </a:r>
            <a:endParaRPr sz="4000"/>
          </a:p>
        </p:txBody>
      </p:sp>
      <p:sp>
        <p:nvSpPr>
          <p:cNvPr id="68906413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We do a </a:t>
            </a:r>
            <a:r>
              <a:rPr/>
              <a:t>matching based on </a:t>
            </a:r>
            <a:r>
              <a:rPr i="1"/>
              <a:t>word embeddings</a:t>
            </a:r>
            <a:r>
              <a:rPr/>
              <a:t> (</a:t>
            </a:r>
            <a:r>
              <a:rPr i="1"/>
              <a:t>Mikolov et al. 2013</a:t>
            </a:r>
            <a:r>
              <a:rPr/>
              <a:t>) of the query and the profile database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Pure Python coding, no fancy vector databases available at that time ;-)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Result: The best possible dialogue partner for the user who submitted the query to help answering the query/question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11463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4</a:t>
            </a:r>
            <a:endParaRPr sz="4000"/>
          </a:p>
        </p:txBody>
      </p:sp>
      <p:sp>
        <p:nvSpPr>
          <p:cNvPr id="1631541050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After we‘ve found the best available dialogue partner, we throw the user who submitted the query into a chat with her/him: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3227596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81778" y="2248730"/>
            <a:ext cx="5180078" cy="434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7103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5</a:t>
            </a:r>
            <a:endParaRPr sz="4000"/>
          </a:p>
        </p:txBody>
      </p:sp>
      <p:sp>
        <p:nvSpPr>
          <p:cNvPr id="169702644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After the chat, we ask for a rating and persist it with the chat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5133633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66745" y="2033631"/>
            <a:ext cx="7658508" cy="279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610265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So What Is HI?</a:t>
            </a:r>
            <a:endParaRPr sz="4000"/>
          </a:p>
        </p:txBody>
      </p:sp>
      <p:sp>
        <p:nvSpPr>
          <p:cNvPr id="45808581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Kind of an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online StackOverflow/Reddit/Quora“ – in (near-)real-time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Can be extended in all kinds of ways: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Corporate version (as we built it at SAP)</a:t>
            </a:r>
            <a:endParaRPr lang="de-DE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750014" lvl="1" indent="-349965" algn="l"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Human App Store“ where lawyers, doctors etc. can receive money for their help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Hybrid search engine: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Human dialogue partners (</a:t>
            </a:r>
            <a:r>
              <a:rPr/>
              <a:t>HI)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LLM-based dialogue partners (AI)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What would people chose for what kind of query?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Feeds with the most interesting conversations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=&gt; Could naturally be extended into a fully-fledged social network like Facebook, LinkedIn...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...and, in theory, could become bigger than all of them if done right</a:t>
            </a:r>
            <a:br>
              <a:rPr/>
            </a:br>
            <a:r>
              <a:rPr/>
              <a:t>(megalomaniac alert!)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00126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What Happened to HI</a:t>
            </a:r>
            <a:endParaRPr sz="4000"/>
          </a:p>
        </p:txBody>
      </p:sp>
      <p:sp>
        <p:nvSpPr>
          <p:cNvPr id="42530820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2018, HI was too far away from SAP‘s core business and we didn‘t get any real funding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wasn‘t daring enough to continue on my own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There was no really sustainable business model (now with OpenAI, Anthropic et al. needing ever more data for training their models, you would have one...e.g. Human Native AI)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HI fell asleep</a:t>
            </a:r>
            <a:r>
              <a:rPr/>
              <a:t>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85138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Why Hasn‘t Anybody Done This Yet?</a:t>
            </a:r>
            <a:endParaRPr sz="4000"/>
          </a:p>
        </p:txBody>
      </p:sp>
      <p:sp>
        <p:nvSpPr>
          <p:cNvPr id="174072896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During our research, we found a similar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human search engine“ that had already been built: </a:t>
            </a:r>
            <a:r>
              <a:rPr i="1"/>
              <a:t>Aardvark</a:t>
            </a:r>
            <a:r>
              <a:rPr i="1"/>
              <a:t> </a:t>
            </a:r>
            <a:r>
              <a:rPr/>
              <a:t>(</a:t>
            </a:r>
            <a:r>
              <a:rPr i="1"/>
              <a:t>Horowitz/Kamvar 2010</a:t>
            </a:r>
            <a:r>
              <a:rPr/>
              <a:t>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Aardvark was acquired by Google for $50M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2010</a:t>
            </a:r>
            <a:r>
              <a:rPr/>
              <a:t>... and shut down in 2011.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NB: At that time, smartphones were still new, there was no WhatsApp etc., and unlike now, not everybody was (virtually) always online...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Plus: It was still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AI winter“ – no word embeddings, no LLMs...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27534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Please Build HI Now</a:t>
            </a:r>
            <a:r>
              <a:rPr sz="4000"/>
              <a:t>!</a:t>
            </a:r>
            <a:endParaRPr sz="4000"/>
          </a:p>
        </p:txBody>
      </p:sp>
      <p:sp>
        <p:nvSpPr>
          <p:cNvPr id="27665952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 i="0"/>
              <a:t>...so now could be the time</a:t>
            </a:r>
            <a:r>
              <a:rPr i="1"/>
              <a:t>. Please build something like HI now</a:t>
            </a:r>
            <a:r>
              <a:rPr/>
              <a:t>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i="0"/>
              <a:t>Now, In 2025,</a:t>
            </a:r>
            <a:r>
              <a:rPr i="1"/>
              <a:t> everybody is always online</a:t>
            </a:r>
            <a:r>
              <a:rPr/>
              <a:t>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People would use the internet to </a:t>
            </a:r>
            <a:r>
              <a:rPr i="1"/>
              <a:t>help each other</a:t>
            </a:r>
            <a:r>
              <a:rPr/>
              <a:t>, not just to boast on Facebook or Instagram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(and not get fact-checked)</a:t>
            </a:r>
            <a:r>
              <a:rPr/>
              <a:t>, or get dumber by just watching TikTok videos.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People would be </a:t>
            </a:r>
            <a:r>
              <a:rPr i="1"/>
              <a:t>encouraged to </a:t>
            </a:r>
            <a:r>
              <a:rPr i="1"/>
              <a:t>learn</a:t>
            </a:r>
            <a:r>
              <a:rPr/>
              <a:t> to be able to answer more questions and boost their profile.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...and we would push forward </a:t>
            </a:r>
            <a:r>
              <a:rPr i="1"/>
              <a:t>Human Intelligence</a:t>
            </a:r>
            <a:r>
              <a:rPr/>
              <a:t> again, and use Artificial Intelligence for bringing humankind together.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259329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1. How It All Began</a:t>
            </a:r>
            <a:endParaRPr sz="4800"/>
          </a:p>
        </p:txBody>
      </p:sp>
      <p:sp>
        <p:nvSpPr>
          <p:cNvPr id="198007543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Studies of Computational Linguistics in Saarbrücken (1995-2001)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Found out about a still utterly ingenious idea by </a:t>
            </a:r>
            <a:r>
              <a:rPr i="1"/>
              <a:t>Denys Duchier</a:t>
            </a:r>
            <a:r>
              <a:rPr/>
              <a:t> (1999)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He utilized </a:t>
            </a:r>
            <a:r>
              <a:rPr lang="de-DE" sz="24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Constraint Programming</a:t>
            </a:r>
            <a:r>
              <a:rPr/>
              <a:t>, usually used for scheduling like FriarTuck etc. to model </a:t>
            </a:r>
            <a:r>
              <a:rPr i="1"/>
              <a:t>natural language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With a grammatical framework that was, at that time, pretty much out of fashion – </a:t>
            </a:r>
            <a:r>
              <a:rPr i="1"/>
              <a:t>Dependency Grammar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was intrigued.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73332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Topological Dependency Grammar (TDG)</a:t>
            </a:r>
            <a:endParaRPr sz="4800"/>
          </a:p>
        </p:txBody>
      </p:sp>
      <p:sp>
        <p:nvSpPr>
          <p:cNvPr id="112951783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From his ideas, we developed, together with </a:t>
            </a:r>
            <a:r>
              <a:rPr i="1"/>
              <a:t>Joachim Niehren</a:t>
            </a:r>
            <a:r>
              <a:rPr/>
              <a:t>, a new grammar formalism for natural language syntax: </a:t>
            </a:r>
            <a:br>
              <a:rPr/>
            </a:br>
            <a:r>
              <a:rPr i="1"/>
              <a:t>Topological Dependency Grammar</a:t>
            </a:r>
            <a:r>
              <a:rPr/>
              <a:t> </a:t>
            </a:r>
            <a:r>
              <a:rPr i="1"/>
              <a:t>(TDG)</a:t>
            </a:r>
            <a:br>
              <a:rPr/>
            </a:br>
            <a:r>
              <a:rPr/>
              <a:t>(Duchier/Debusmann 2001)</a:t>
            </a:r>
            <a:endParaRPr/>
          </a:p>
          <a:p>
            <a:pPr algn="l"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Diploma thesis (2001)</a:t>
            </a:r>
            <a:endParaRPr/>
          </a:p>
        </p:txBody>
      </p:sp>
      <p:pic>
        <p:nvPicPr>
          <p:cNvPr id="1758487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918646" y="3066679"/>
            <a:ext cx="3093319" cy="3134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57759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How Does It Work?</a:t>
            </a:r>
            <a:endParaRPr sz="4800"/>
          </a:p>
        </p:txBody>
      </p:sp>
      <p:sp>
        <p:nvSpPr>
          <p:cNvPr id="179881616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Denys‘ idea: Regard the syntactic analysis of </a:t>
            </a:r>
            <a:r>
              <a:rPr i="1"/>
              <a:t>natural language as a graph configuration problem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Formulated as a </a:t>
            </a:r>
            <a:r>
              <a:rPr i="1"/>
              <a:t>Constraint Satisfaction Problem</a:t>
            </a:r>
            <a:r>
              <a:rPr/>
              <a:t> (CSP) in terms of </a:t>
            </a:r>
            <a:r>
              <a:rPr i="1"/>
              <a:t>Finite Domain (FD) and Finite Set (FS) constraints</a:t>
            </a:r>
            <a:r>
              <a:rPr/>
              <a:t> (Christian Schulte)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...and implemented in </a:t>
            </a:r>
            <a:r>
              <a:rPr i="1"/>
              <a:t>Mozart-Oz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08857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An Example</a:t>
            </a:r>
            <a:endParaRPr sz="4800"/>
          </a:p>
        </p:txBody>
      </p:sp>
      <p:sp>
        <p:nvSpPr>
          <p:cNvPr id="55701469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In TDG, Each word corresponds to a node in a </a:t>
            </a:r>
            <a:r>
              <a:rPr i="1"/>
              <a:t>labeled dependency graph</a:t>
            </a:r>
            <a:r>
              <a:rPr/>
              <a:t>, word order yet unconstrained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Syntactic Analysis of the utterance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 present Gert has got“</a:t>
            </a:r>
            <a:r>
              <a:rPr/>
              <a:t>:</a:t>
            </a:r>
            <a:endParaRPr sz="2400"/>
          </a:p>
          <a:p>
            <a:pPr marL="349965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1292703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12538" y="3278857"/>
            <a:ext cx="9447987" cy="312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590063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CSP</a:t>
            </a:r>
            <a:endParaRPr sz="4800"/>
          </a:p>
        </p:txBody>
      </p:sp>
      <p:sp>
        <p:nvSpPr>
          <p:cNvPr id="3316544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In the formulation of the CSP, each node is associated with a number of FD and FS variables, e.g.: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The node itself (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index“, 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eq“)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Daughters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Mothers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Transitive daughters (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down“)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The node itself + its transitive</a:t>
            </a:r>
            <a:br>
              <a:rPr/>
            </a:br>
            <a:r>
              <a:rPr/>
              <a:t>daughters (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eqdown“)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...</a:t>
            </a:r>
            <a:endParaRPr/>
          </a:p>
        </p:txBody>
      </p:sp>
      <p:pic>
        <p:nvPicPr>
          <p:cNvPr id="8046508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02376" y="2170450"/>
            <a:ext cx="5076393" cy="439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379684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Well-formedness Conditions</a:t>
            </a:r>
            <a:endParaRPr sz="4800"/>
          </a:p>
        </p:txBody>
      </p:sp>
      <p:sp>
        <p:nvSpPr>
          <p:cNvPr id="86841532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We posit the well-formedness conditions of the dependency graphs as constraints on the FD and FS variables: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Globally (e.g. treeness)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Locally/lexically (e.g. valency)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Example</a:t>
            </a:r>
            <a:br>
              <a:rPr/>
            </a:br>
            <a:r>
              <a:rPr/>
              <a:t>(Treeness): </a:t>
            </a:r>
            <a:endParaRPr/>
          </a:p>
        </p:txBody>
      </p:sp>
      <p:pic>
        <p:nvPicPr>
          <p:cNvPr id="2374690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35508" y="3267164"/>
            <a:ext cx="7568507" cy="333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ONLYOFFICE/8.2.2.22</Application>
  <PresentationFormat>On-screen Show (4:3)</PresentationFormat>
  <Paragraphs>0</Paragraphs>
  <Slides>38</Slides>
  <Notes>38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created xsi:type="dcterms:W3CDTF">2012-12-03T06:56:55Z</dcterms:created>
  <dcterms:modified xsi:type="dcterms:W3CDTF">2025-01-09T14:40:17Z</dcterms:modified>
</cp:coreProperties>
</file>